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handoutMasterIdLst>
    <p:handoutMasterId r:id="rId3"/>
  </p:handoutMasterIdLst>
  <p:sldIdLst>
    <p:sldId id="257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6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8" d="100"/>
          <a:sy n="88" d="100"/>
        </p:scale>
        <p:origin x="-3870" y="-12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CA9686-C47E-429B-908D-401330D9B9DA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8ECA118-59CD-4828-9F8E-367861DE794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41194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96EB697B-1DE2-4B31-BB71-A94F544F7D6E}" type="datetimeFigureOut">
              <a:rPr lang="ru-RU" smtClean="0"/>
              <a:t>10.10.2017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F0BBC569-A4A2-4CD1-8D41-CDEA3FF3C183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79512" y="179249"/>
            <a:ext cx="8784976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1600" dirty="0" smtClean="0">
                <a:ln>
                  <a:solidFill>
                    <a:schemeClr val="accent5"/>
                  </a:solidFill>
                </a:ln>
                <a:latin typeface="Times New Roman" pitchFamily="18" charset="0"/>
                <a:cs typeface="Times New Roman" pitchFamily="18" charset="0"/>
              </a:rPr>
              <a:t>ПРИМОРСКАЯ ТРАНСПОРТНАЯ ПРОКУРАТУРА РАЗЪЯСНЯЕТ:</a:t>
            </a:r>
          </a:p>
          <a:p>
            <a:pPr algn="ctr"/>
            <a:r>
              <a:rPr lang="ru-RU" sz="1600" dirty="0" smtClean="0">
                <a:ln>
                  <a:solidFill>
                    <a:schemeClr val="accent5"/>
                  </a:solidFill>
                </a:ln>
                <a:latin typeface="Times New Roman" pitchFamily="18" charset="0"/>
                <a:cs typeface="Times New Roman" pitchFamily="18" charset="0"/>
              </a:rPr>
              <a:t>Перевозчики</a:t>
            </a:r>
            <a:r>
              <a:rPr lang="ru-RU" sz="1600" dirty="0" smtClean="0">
                <a:ln>
                  <a:solidFill>
                    <a:schemeClr val="accent5"/>
                  </a:solidFill>
                </a:ln>
                <a:latin typeface="Times New Roman" pitchFamily="18" charset="0"/>
                <a:cs typeface="Times New Roman" pitchFamily="18" charset="0"/>
              </a:rPr>
              <a:t>, владельцы инфраструктуры на вокзалах и в поездах дальнего следования обеспечивают следующие условия доступности услуг для пассажиров из числа инвалидов*: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- помощь пассажирам из числа инвалидов при передвижении по территории вокзала для получения услуги, в том числе при входе в поезд и выходе из него;</a:t>
            </a: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- возможность ознакомления с правилами перевозки пассажиров, а также другой необходимой информацией об условиях перевозки в доступной для пассажиров из числа инвалидов форме;</a:t>
            </a: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- дублирование для пассажиров из числа инвалидов речевой и зрительной информации, в том числе о времени отправления и прибытия поездов, времени работы железнодорожных билетных касс, об оказываемых услугах, о предоставляемых гражданам определенных категорий льготах через информационные табло и пр.;</a:t>
            </a: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- допуск собаки-проводника при наличии документа, подтверждающего ее специальное обучение и выдаваемого по форме и в установленном порядке, на вокзалы и к проезду в пассажирских поездах;</a:t>
            </a: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- беспрепятственный вход на вокзалы и выход из них самостоятельно или с помощью персонала и вспомогательных средств;</a:t>
            </a: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возможность самостоятельного или с помощью персонала и вспомогательных средств передвижения по территории вокзала, пассажирским платформам в целях доступа к месту предоставления услуг;</a:t>
            </a: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- возможность провозить, не сдавая в багаж (сверх установленной нормы бесплатного провоза багажа) и без взимания платы трость, костыли, носилки и (или) кресло-коляску, предназначенные для личного пользования;</a:t>
            </a: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- резервирование проездных документов для проезда на местах для инвалидов и сопровождающих их лиц (с указанием номера места). Указанные места ограничены в свободной продаже, резервирование проездных документов осуществляется по обращению пассажира из числа инвалидов к перевозчику непосредственно в пункты продажи или по телефону (по специально организованному каналу связи). Приоритетные условия установлены для инвалидов, использующих для передвижения кресла-коляски;</a:t>
            </a: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- безопасные условия для жизни или здоровья пассажира из числа инвалидов в период перевозки пассажира, при этом перевозка пассажира включает в себя период, в течение которого пассажир находится в поезде, период посадки пассажира в пассажирский вагон и период высадки пассажира из пассажирского вагона.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3582144" y="4987042"/>
            <a:ext cx="5292080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Личный уход за пассажиром из числа инвалидов (медицинские процедуры, помощь в принятии пищи и лекарств, в выполнении санитарно-гигиенических процедур) обеспечивается пассажиром самостоятельно либо при помощи сопровождающих лиц.</a:t>
            </a:r>
          </a:p>
          <a:p>
            <a:pPr algn="just"/>
            <a:endParaRPr lang="ru-RU" sz="12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*Приказ Минтранса России от 06.11.2015 № 329 "Об утверждении Порядка обеспечения условий доступности для пассажиров из числа инвалидов пассажирских вагонов, вокзалов, поездов дальнего следования и предоставляемых услуг на вокзалах и в поездах дальнего следования"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3568" y="5072896"/>
            <a:ext cx="2088232" cy="1561997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063249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34</TotalTime>
  <Words>412</Words>
  <Application>Microsoft Office PowerPoint</Application>
  <PresentationFormat>Экран 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Воздушный поток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Ярченко Ю.В.</dc:creator>
  <cp:lastModifiedBy>Ярченко Ю.В.</cp:lastModifiedBy>
  <cp:revision>5</cp:revision>
  <dcterms:created xsi:type="dcterms:W3CDTF">2017-10-09T12:54:47Z</dcterms:created>
  <dcterms:modified xsi:type="dcterms:W3CDTF">2017-10-09T22:21:17Z</dcterms:modified>
</cp:coreProperties>
</file>

<file path=docProps/thumbnail.jpeg>
</file>